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94" r:id="rId3"/>
    <p:sldId id="308" r:id="rId4"/>
    <p:sldId id="309" r:id="rId5"/>
    <p:sldId id="293" r:id="rId6"/>
    <p:sldId id="310" r:id="rId7"/>
    <p:sldId id="316" r:id="rId8"/>
    <p:sldId id="318" r:id="rId9"/>
    <p:sldId id="311" r:id="rId10"/>
    <p:sldId id="312" r:id="rId11"/>
    <p:sldId id="313" r:id="rId12"/>
    <p:sldId id="296" r:id="rId13"/>
    <p:sldId id="297" r:id="rId14"/>
    <p:sldId id="298" r:id="rId15"/>
    <p:sldId id="299" r:id="rId16"/>
    <p:sldId id="317" r:id="rId17"/>
    <p:sldId id="314" r:id="rId18"/>
    <p:sldId id="303" r:id="rId19"/>
    <p:sldId id="304" r:id="rId20"/>
    <p:sldId id="306" r:id="rId21"/>
    <p:sldId id="307" r:id="rId22"/>
    <p:sldId id="305" r:id="rId23"/>
    <p:sldId id="27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1781" autoAdjust="0"/>
    <p:restoredTop sz="94493" autoAdjust="0"/>
  </p:normalViewPr>
  <p:slideViewPr>
    <p:cSldViewPr>
      <p:cViewPr varScale="1">
        <p:scale>
          <a:sx n="83" d="100"/>
          <a:sy n="83" d="100"/>
        </p:scale>
        <p:origin x="89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69685A-C719-4A86-94F5-2E021A6D58D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332789-A968-406A-B790-1ADD7B97AC30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/>
            <a:t>коррупция</a:t>
          </a:r>
          <a:endParaRPr lang="ru-RU" dirty="0"/>
        </a:p>
      </dgm:t>
    </dgm:pt>
    <dgm:pt modelId="{BFEAA1F0-60C0-4675-BF38-7E0112996249}" type="parTrans" cxnId="{A79DDDCA-C70B-457A-A25D-36FA886AAEC7}">
      <dgm:prSet/>
      <dgm:spPr/>
      <dgm:t>
        <a:bodyPr/>
        <a:lstStyle/>
        <a:p>
          <a:endParaRPr lang="ru-RU"/>
        </a:p>
      </dgm:t>
    </dgm:pt>
    <dgm:pt modelId="{3E7619D6-A489-4D1C-91C2-A841E4BE85E1}" type="sibTrans" cxnId="{A79DDDCA-C70B-457A-A25D-36FA886AAEC7}">
      <dgm:prSet/>
      <dgm:spPr/>
      <dgm:t>
        <a:bodyPr/>
        <a:lstStyle/>
        <a:p>
          <a:endParaRPr lang="ru-RU"/>
        </a:p>
      </dgm:t>
    </dgm:pt>
    <dgm:pt modelId="{DB948EB9-AFED-497A-A1EE-C144EDEC5E3B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4400" dirty="0" smtClean="0"/>
            <a:t>в узком (правовом)смысле – </a:t>
          </a:r>
          <a:r>
            <a:rPr lang="ru-RU" sz="4400" b="1" dirty="0" smtClean="0"/>
            <a:t>взяточничество должностных лиц</a:t>
          </a:r>
          <a:endParaRPr lang="ru-RU" sz="4400" b="1" dirty="0"/>
        </a:p>
      </dgm:t>
    </dgm:pt>
    <dgm:pt modelId="{9EFACFC8-831E-49FD-AE4A-D27ED1115FF6}" type="parTrans" cxnId="{382C40E2-4D9D-4021-8A03-6DE7A81D8B80}">
      <dgm:prSet/>
      <dgm:spPr/>
      <dgm:t>
        <a:bodyPr/>
        <a:lstStyle/>
        <a:p>
          <a:endParaRPr lang="ru-RU"/>
        </a:p>
      </dgm:t>
    </dgm:pt>
    <dgm:pt modelId="{B23847DC-2A1F-47C5-A7F2-B9E74585ED80}" type="sibTrans" cxnId="{382C40E2-4D9D-4021-8A03-6DE7A81D8B80}">
      <dgm:prSet/>
      <dgm:spPr/>
      <dgm:t>
        <a:bodyPr/>
        <a:lstStyle/>
        <a:p>
          <a:endParaRPr lang="ru-RU"/>
        </a:p>
      </dgm:t>
    </dgm:pt>
    <dgm:pt modelId="{23B8B114-61F8-4630-99D0-7D7F1EE09A95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4000" dirty="0" smtClean="0"/>
            <a:t>в широком смысле – </a:t>
          </a:r>
          <a:r>
            <a:rPr lang="ru-RU" sz="4000" b="1" dirty="0" smtClean="0"/>
            <a:t>социальный институт, связанный с системными деформациями в жизненно важных сферах общества </a:t>
          </a:r>
          <a:endParaRPr lang="ru-RU" sz="4000" b="1" dirty="0"/>
        </a:p>
      </dgm:t>
    </dgm:pt>
    <dgm:pt modelId="{4C7389C7-E7F4-40F8-8BD3-F3CE231C9BB4}" type="parTrans" cxnId="{1E4BFD64-F7F1-4FB9-B80C-7F118017CF4D}">
      <dgm:prSet/>
      <dgm:spPr/>
      <dgm:t>
        <a:bodyPr/>
        <a:lstStyle/>
        <a:p>
          <a:endParaRPr lang="ru-RU"/>
        </a:p>
      </dgm:t>
    </dgm:pt>
    <dgm:pt modelId="{E071119D-02BC-449D-8ED7-4FE477F6CEE3}" type="sibTrans" cxnId="{1E4BFD64-F7F1-4FB9-B80C-7F118017CF4D}">
      <dgm:prSet/>
      <dgm:spPr/>
      <dgm:t>
        <a:bodyPr/>
        <a:lstStyle/>
        <a:p>
          <a:endParaRPr lang="ru-RU"/>
        </a:p>
      </dgm:t>
    </dgm:pt>
    <dgm:pt modelId="{419D99B4-218B-42DD-8139-3A5F7C217C43}" type="pres">
      <dgm:prSet presAssocID="{3069685A-C719-4A86-94F5-2E021A6D58D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1C3957-476E-47AF-B28A-893F5D43A989}" type="pres">
      <dgm:prSet presAssocID="{02332789-A968-406A-B790-1ADD7B97AC30}" presName="root1" presStyleCnt="0"/>
      <dgm:spPr/>
    </dgm:pt>
    <dgm:pt modelId="{174C2354-BEDA-4CB4-8E22-EF8C6D56C433}" type="pres">
      <dgm:prSet presAssocID="{02332789-A968-406A-B790-1ADD7B97AC30}" presName="LevelOneTextNode" presStyleLbl="node0" presStyleIdx="0" presStyleCnt="1" custScaleY="1299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0FCDD0-7A58-4249-9BBC-D9EF82C094C7}" type="pres">
      <dgm:prSet presAssocID="{02332789-A968-406A-B790-1ADD7B97AC30}" presName="level2hierChild" presStyleCnt="0"/>
      <dgm:spPr/>
    </dgm:pt>
    <dgm:pt modelId="{1AE7A96F-3DD1-4C46-805F-1DB0EB25F07F}" type="pres">
      <dgm:prSet presAssocID="{9EFACFC8-831E-49FD-AE4A-D27ED1115FF6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46B8B5EF-5AC4-464A-9119-22E793981755}" type="pres">
      <dgm:prSet presAssocID="{9EFACFC8-831E-49FD-AE4A-D27ED1115FF6}" presName="connTx" presStyleLbl="parChTrans1D2" presStyleIdx="0" presStyleCnt="2"/>
      <dgm:spPr/>
      <dgm:t>
        <a:bodyPr/>
        <a:lstStyle/>
        <a:p>
          <a:endParaRPr lang="ru-RU"/>
        </a:p>
      </dgm:t>
    </dgm:pt>
    <dgm:pt modelId="{1FB67A80-1B14-4AA5-ACFB-75779DD2B95C}" type="pres">
      <dgm:prSet presAssocID="{DB948EB9-AFED-497A-A1EE-C144EDEC5E3B}" presName="root2" presStyleCnt="0"/>
      <dgm:spPr/>
    </dgm:pt>
    <dgm:pt modelId="{F6C76B7E-CA87-4F9D-A9D3-00B4EF7B53F4}" type="pres">
      <dgm:prSet presAssocID="{DB948EB9-AFED-497A-A1EE-C144EDEC5E3B}" presName="LevelTwoTextNode" presStyleLbl="node2" presStyleIdx="0" presStyleCnt="2" custScaleX="234884" custScaleY="289763" custLinFactNeighborX="151" custLinFactNeighborY="-18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7FF49D-5D6C-40F0-AC09-86201DC49C91}" type="pres">
      <dgm:prSet presAssocID="{DB948EB9-AFED-497A-A1EE-C144EDEC5E3B}" presName="level3hierChild" presStyleCnt="0"/>
      <dgm:spPr/>
    </dgm:pt>
    <dgm:pt modelId="{BB7C770D-8A9D-49F2-A288-C28D0350337F}" type="pres">
      <dgm:prSet presAssocID="{4C7389C7-E7F4-40F8-8BD3-F3CE231C9BB4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2A132724-DF7E-48EE-96D1-FB2A780B3E05}" type="pres">
      <dgm:prSet presAssocID="{4C7389C7-E7F4-40F8-8BD3-F3CE231C9BB4}" presName="connTx" presStyleLbl="parChTrans1D2" presStyleIdx="1" presStyleCnt="2"/>
      <dgm:spPr/>
      <dgm:t>
        <a:bodyPr/>
        <a:lstStyle/>
        <a:p>
          <a:endParaRPr lang="ru-RU"/>
        </a:p>
      </dgm:t>
    </dgm:pt>
    <dgm:pt modelId="{9A9161F2-2B8A-4DF2-A52E-2120F2FCCA94}" type="pres">
      <dgm:prSet presAssocID="{23B8B114-61F8-4630-99D0-7D7F1EE09A95}" presName="root2" presStyleCnt="0"/>
      <dgm:spPr/>
    </dgm:pt>
    <dgm:pt modelId="{40259FEF-6507-4293-8F90-77C86FC55509}" type="pres">
      <dgm:prSet presAssocID="{23B8B114-61F8-4630-99D0-7D7F1EE09A95}" presName="LevelTwoTextNode" presStyleLbl="node2" presStyleIdx="1" presStyleCnt="2" custScaleX="234254" custScaleY="3408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1C20A6-26FE-4C15-A022-2DCDC231492B}" type="pres">
      <dgm:prSet presAssocID="{23B8B114-61F8-4630-99D0-7D7F1EE09A95}" presName="level3hierChild" presStyleCnt="0"/>
      <dgm:spPr/>
    </dgm:pt>
  </dgm:ptLst>
  <dgm:cxnLst>
    <dgm:cxn modelId="{21C43C5B-B48D-472C-8A59-F1B1008143D9}" type="presOf" srcId="{23B8B114-61F8-4630-99D0-7D7F1EE09A95}" destId="{40259FEF-6507-4293-8F90-77C86FC55509}" srcOrd="0" destOrd="0" presId="urn:microsoft.com/office/officeart/2008/layout/HorizontalMultiLevelHierarchy"/>
    <dgm:cxn modelId="{A79DDDCA-C70B-457A-A25D-36FA886AAEC7}" srcId="{3069685A-C719-4A86-94F5-2E021A6D58D6}" destId="{02332789-A968-406A-B790-1ADD7B97AC30}" srcOrd="0" destOrd="0" parTransId="{BFEAA1F0-60C0-4675-BF38-7E0112996249}" sibTransId="{3E7619D6-A489-4D1C-91C2-A841E4BE85E1}"/>
    <dgm:cxn modelId="{4A52366D-07A5-490F-BF1E-9A419F365370}" type="presOf" srcId="{4C7389C7-E7F4-40F8-8BD3-F3CE231C9BB4}" destId="{BB7C770D-8A9D-49F2-A288-C28D0350337F}" srcOrd="0" destOrd="0" presId="urn:microsoft.com/office/officeart/2008/layout/HorizontalMultiLevelHierarchy"/>
    <dgm:cxn modelId="{7962C43F-4041-403A-9EA4-31B82749CCB1}" type="presOf" srcId="{DB948EB9-AFED-497A-A1EE-C144EDEC5E3B}" destId="{F6C76B7E-CA87-4F9D-A9D3-00B4EF7B53F4}" srcOrd="0" destOrd="0" presId="urn:microsoft.com/office/officeart/2008/layout/HorizontalMultiLevelHierarchy"/>
    <dgm:cxn modelId="{5258E02B-46A1-4872-A961-67D290F67C30}" type="presOf" srcId="{3069685A-C719-4A86-94F5-2E021A6D58D6}" destId="{419D99B4-218B-42DD-8139-3A5F7C217C43}" srcOrd="0" destOrd="0" presId="urn:microsoft.com/office/officeart/2008/layout/HorizontalMultiLevelHierarchy"/>
    <dgm:cxn modelId="{382C40E2-4D9D-4021-8A03-6DE7A81D8B80}" srcId="{02332789-A968-406A-B790-1ADD7B97AC30}" destId="{DB948EB9-AFED-497A-A1EE-C144EDEC5E3B}" srcOrd="0" destOrd="0" parTransId="{9EFACFC8-831E-49FD-AE4A-D27ED1115FF6}" sibTransId="{B23847DC-2A1F-47C5-A7F2-B9E74585ED80}"/>
    <dgm:cxn modelId="{BF1B03D3-55FF-4438-AA2C-B45FFC6D37E3}" type="presOf" srcId="{02332789-A968-406A-B790-1ADD7B97AC30}" destId="{174C2354-BEDA-4CB4-8E22-EF8C6D56C433}" srcOrd="0" destOrd="0" presId="urn:microsoft.com/office/officeart/2008/layout/HorizontalMultiLevelHierarchy"/>
    <dgm:cxn modelId="{FD27C36D-AA5D-471C-8372-37BF2F91CB65}" type="presOf" srcId="{4C7389C7-E7F4-40F8-8BD3-F3CE231C9BB4}" destId="{2A132724-DF7E-48EE-96D1-FB2A780B3E05}" srcOrd="1" destOrd="0" presId="urn:microsoft.com/office/officeart/2008/layout/HorizontalMultiLevelHierarchy"/>
    <dgm:cxn modelId="{3EB33712-71E0-4BAA-A722-32492133AF63}" type="presOf" srcId="{9EFACFC8-831E-49FD-AE4A-D27ED1115FF6}" destId="{46B8B5EF-5AC4-464A-9119-22E793981755}" srcOrd="1" destOrd="0" presId="urn:microsoft.com/office/officeart/2008/layout/HorizontalMultiLevelHierarchy"/>
    <dgm:cxn modelId="{FFC64C89-2997-4592-B63C-5345066E4E77}" type="presOf" srcId="{9EFACFC8-831E-49FD-AE4A-D27ED1115FF6}" destId="{1AE7A96F-3DD1-4C46-805F-1DB0EB25F07F}" srcOrd="0" destOrd="0" presId="urn:microsoft.com/office/officeart/2008/layout/HorizontalMultiLevelHierarchy"/>
    <dgm:cxn modelId="{1E4BFD64-F7F1-4FB9-B80C-7F118017CF4D}" srcId="{02332789-A968-406A-B790-1ADD7B97AC30}" destId="{23B8B114-61F8-4630-99D0-7D7F1EE09A95}" srcOrd="1" destOrd="0" parTransId="{4C7389C7-E7F4-40F8-8BD3-F3CE231C9BB4}" sibTransId="{E071119D-02BC-449D-8ED7-4FE477F6CEE3}"/>
    <dgm:cxn modelId="{C3F5EA02-A8FF-4FBA-9E1A-B9FF178D4F4A}" type="presParOf" srcId="{419D99B4-218B-42DD-8139-3A5F7C217C43}" destId="{DB1C3957-476E-47AF-B28A-893F5D43A989}" srcOrd="0" destOrd="0" presId="urn:microsoft.com/office/officeart/2008/layout/HorizontalMultiLevelHierarchy"/>
    <dgm:cxn modelId="{E06FE270-0571-45C7-BC1E-C3F4A8C4F6E0}" type="presParOf" srcId="{DB1C3957-476E-47AF-B28A-893F5D43A989}" destId="{174C2354-BEDA-4CB4-8E22-EF8C6D56C433}" srcOrd="0" destOrd="0" presId="urn:microsoft.com/office/officeart/2008/layout/HorizontalMultiLevelHierarchy"/>
    <dgm:cxn modelId="{E93108D5-1E7C-4BE2-96DD-7E1D06C3EC18}" type="presParOf" srcId="{DB1C3957-476E-47AF-B28A-893F5D43A989}" destId="{8B0FCDD0-7A58-4249-9BBC-D9EF82C094C7}" srcOrd="1" destOrd="0" presId="urn:microsoft.com/office/officeart/2008/layout/HorizontalMultiLevelHierarchy"/>
    <dgm:cxn modelId="{84F60846-B191-4978-A208-9C6A755F305C}" type="presParOf" srcId="{8B0FCDD0-7A58-4249-9BBC-D9EF82C094C7}" destId="{1AE7A96F-3DD1-4C46-805F-1DB0EB25F07F}" srcOrd="0" destOrd="0" presId="urn:microsoft.com/office/officeart/2008/layout/HorizontalMultiLevelHierarchy"/>
    <dgm:cxn modelId="{1E37C0E5-B37F-4488-8C85-FBFD9E7CF9B6}" type="presParOf" srcId="{1AE7A96F-3DD1-4C46-805F-1DB0EB25F07F}" destId="{46B8B5EF-5AC4-464A-9119-22E793981755}" srcOrd="0" destOrd="0" presId="urn:microsoft.com/office/officeart/2008/layout/HorizontalMultiLevelHierarchy"/>
    <dgm:cxn modelId="{CE3B5134-0607-4E0F-9B7C-C899035424E2}" type="presParOf" srcId="{8B0FCDD0-7A58-4249-9BBC-D9EF82C094C7}" destId="{1FB67A80-1B14-4AA5-ACFB-75779DD2B95C}" srcOrd="1" destOrd="0" presId="urn:microsoft.com/office/officeart/2008/layout/HorizontalMultiLevelHierarchy"/>
    <dgm:cxn modelId="{E1F22B62-436D-4B33-A961-53AC90C1C23C}" type="presParOf" srcId="{1FB67A80-1B14-4AA5-ACFB-75779DD2B95C}" destId="{F6C76B7E-CA87-4F9D-A9D3-00B4EF7B53F4}" srcOrd="0" destOrd="0" presId="urn:microsoft.com/office/officeart/2008/layout/HorizontalMultiLevelHierarchy"/>
    <dgm:cxn modelId="{EAB46B31-9064-4BA5-AD7D-79BD7ECF8F80}" type="presParOf" srcId="{1FB67A80-1B14-4AA5-ACFB-75779DD2B95C}" destId="{817FF49D-5D6C-40F0-AC09-86201DC49C91}" srcOrd="1" destOrd="0" presId="urn:microsoft.com/office/officeart/2008/layout/HorizontalMultiLevelHierarchy"/>
    <dgm:cxn modelId="{0395F46A-2C4D-4AFF-AA4B-5C43FD563724}" type="presParOf" srcId="{8B0FCDD0-7A58-4249-9BBC-D9EF82C094C7}" destId="{BB7C770D-8A9D-49F2-A288-C28D0350337F}" srcOrd="2" destOrd="0" presId="urn:microsoft.com/office/officeart/2008/layout/HorizontalMultiLevelHierarchy"/>
    <dgm:cxn modelId="{393F2244-65CE-4ADE-96FE-9A0E7CDEB38C}" type="presParOf" srcId="{BB7C770D-8A9D-49F2-A288-C28D0350337F}" destId="{2A132724-DF7E-48EE-96D1-FB2A780B3E05}" srcOrd="0" destOrd="0" presId="urn:microsoft.com/office/officeart/2008/layout/HorizontalMultiLevelHierarchy"/>
    <dgm:cxn modelId="{DB142B8E-60AB-478A-BCF1-DCEBAEC9EA84}" type="presParOf" srcId="{8B0FCDD0-7A58-4249-9BBC-D9EF82C094C7}" destId="{9A9161F2-2B8A-4DF2-A52E-2120F2FCCA94}" srcOrd="3" destOrd="0" presId="urn:microsoft.com/office/officeart/2008/layout/HorizontalMultiLevelHierarchy"/>
    <dgm:cxn modelId="{33554434-4554-42C8-AB2C-D04FDC6E634F}" type="presParOf" srcId="{9A9161F2-2B8A-4DF2-A52E-2120F2FCCA94}" destId="{40259FEF-6507-4293-8F90-77C86FC55509}" srcOrd="0" destOrd="0" presId="urn:microsoft.com/office/officeart/2008/layout/HorizontalMultiLevelHierarchy"/>
    <dgm:cxn modelId="{079B2837-D3CF-4E2D-AAD2-E59686E1ADA7}" type="presParOf" srcId="{9A9161F2-2B8A-4DF2-A52E-2120F2FCCA94}" destId="{DF1C20A6-26FE-4C15-A022-2DCDC231492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C770D-8A9D-49F2-A288-C28D0350337F}">
      <dsp:nvSpPr>
        <dsp:cNvPr id="0" name=""/>
        <dsp:cNvSpPr/>
      </dsp:nvSpPr>
      <dsp:spPr>
        <a:xfrm>
          <a:off x="952530" y="3429000"/>
          <a:ext cx="619611" cy="1486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9805" y="0"/>
              </a:lnTo>
              <a:lnTo>
                <a:pt x="309805" y="1486515"/>
              </a:lnTo>
              <a:lnTo>
                <a:pt x="619611" y="14865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22074" y="4131995"/>
        <a:ext cx="80523" cy="80523"/>
      </dsp:txXfrm>
    </dsp:sp>
    <dsp:sp modelId="{1AE7A96F-3DD1-4C46-805F-1DB0EB25F07F}">
      <dsp:nvSpPr>
        <dsp:cNvPr id="0" name=""/>
        <dsp:cNvSpPr/>
      </dsp:nvSpPr>
      <dsp:spPr>
        <a:xfrm>
          <a:off x="952530" y="1683868"/>
          <a:ext cx="624289" cy="1745131"/>
        </a:xfrm>
        <a:custGeom>
          <a:avLst/>
          <a:gdLst/>
          <a:ahLst/>
          <a:cxnLst/>
          <a:rect l="0" t="0" r="0" b="0"/>
          <a:pathLst>
            <a:path>
              <a:moveTo>
                <a:pt x="0" y="1745131"/>
              </a:moveTo>
              <a:lnTo>
                <a:pt x="312144" y="1745131"/>
              </a:lnTo>
              <a:lnTo>
                <a:pt x="312144" y="0"/>
              </a:lnTo>
              <a:lnTo>
                <a:pt x="62428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218339" y="2510098"/>
        <a:ext cx="92671" cy="92671"/>
      </dsp:txXfrm>
    </dsp:sp>
    <dsp:sp modelId="{174C2354-BEDA-4CB4-8E22-EF8C6D56C433}">
      <dsp:nvSpPr>
        <dsp:cNvPr id="0" name=""/>
        <dsp:cNvSpPr/>
      </dsp:nvSpPr>
      <dsp:spPr>
        <a:xfrm rot="16200000">
          <a:off x="-2749802" y="2956735"/>
          <a:ext cx="6460135" cy="944529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/>
            <a:t>коррупция</a:t>
          </a:r>
          <a:endParaRPr lang="ru-RU" sz="6200" kern="1200" dirty="0"/>
        </a:p>
      </dsp:txBody>
      <dsp:txXfrm>
        <a:off x="-2749802" y="2956735"/>
        <a:ext cx="6460135" cy="944529"/>
      </dsp:txXfrm>
    </dsp:sp>
    <dsp:sp modelId="{F6C76B7E-CA87-4F9D-A9D3-00B4EF7B53F4}">
      <dsp:nvSpPr>
        <dsp:cNvPr id="0" name=""/>
        <dsp:cNvSpPr/>
      </dsp:nvSpPr>
      <dsp:spPr>
        <a:xfrm>
          <a:off x="1576820" y="315419"/>
          <a:ext cx="7276841" cy="2736897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в узком (правовом)смысле – </a:t>
          </a:r>
          <a:r>
            <a:rPr lang="ru-RU" sz="4400" b="1" kern="1200" dirty="0" smtClean="0"/>
            <a:t>взяточничество должностных лиц</a:t>
          </a:r>
          <a:endParaRPr lang="ru-RU" sz="4400" b="1" kern="1200" dirty="0"/>
        </a:p>
      </dsp:txBody>
      <dsp:txXfrm>
        <a:off x="1576820" y="315419"/>
        <a:ext cx="7276841" cy="2736897"/>
      </dsp:txXfrm>
    </dsp:sp>
    <dsp:sp modelId="{40259FEF-6507-4293-8F90-77C86FC55509}">
      <dsp:nvSpPr>
        <dsp:cNvPr id="0" name=""/>
        <dsp:cNvSpPr/>
      </dsp:nvSpPr>
      <dsp:spPr>
        <a:xfrm>
          <a:off x="1572142" y="3305686"/>
          <a:ext cx="7257323" cy="3219656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в широком смысле – </a:t>
          </a:r>
          <a:r>
            <a:rPr lang="ru-RU" sz="4000" b="1" kern="1200" dirty="0" smtClean="0"/>
            <a:t>социальный институт, связанный с системными деформациями в жизненно важных сферах общества </a:t>
          </a:r>
          <a:endParaRPr lang="ru-RU" sz="4000" b="1" kern="1200" dirty="0"/>
        </a:p>
      </dsp:txBody>
      <dsp:txXfrm>
        <a:off x="1572142" y="3305686"/>
        <a:ext cx="7257323" cy="3219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2E065-F13A-4215-AA04-DAD3010E70CC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4DF0A-A324-4DF5-8531-EF26B909C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4DF0A-A324-4DF5-8531-EF26B909C14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5076056" cy="244827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Тема №1</a:t>
            </a:r>
            <a:br>
              <a:rPr lang="ru-RU" dirty="0" smtClean="0"/>
            </a:br>
            <a:r>
              <a:rPr lang="ru-RU" dirty="0" smtClean="0"/>
              <a:t>Понятие, признаки   и виды коррупции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96952"/>
            <a:ext cx="8686800" cy="3861048"/>
          </a:xfrm>
        </p:spPr>
        <p:txBody>
          <a:bodyPr>
            <a:normAutofit fontScale="92500"/>
          </a:bodyPr>
          <a:lstStyle/>
          <a:p>
            <a:pPr marL="360363" lvl="0" indent="-360363">
              <a:lnSpc>
                <a:spcPct val="150000"/>
              </a:lnSpc>
              <a:buNone/>
            </a:pPr>
            <a:r>
              <a:rPr lang="ru-RU" dirty="0" smtClean="0"/>
              <a:t>		    </a:t>
            </a:r>
            <a:r>
              <a:rPr lang="ru-RU" sz="4000" dirty="0" smtClean="0"/>
              <a:t>План лекции:</a:t>
            </a:r>
          </a:p>
          <a:p>
            <a:pPr>
              <a:lnSpc>
                <a:spcPct val="150000"/>
              </a:lnSpc>
              <a:buNone/>
            </a:pPr>
            <a:r>
              <a:rPr lang="ru-RU" sz="4000" dirty="0" smtClean="0"/>
              <a:t>1. Сущность коррупции</a:t>
            </a:r>
          </a:p>
          <a:p>
            <a:pPr>
              <a:lnSpc>
                <a:spcPct val="150000"/>
              </a:lnSpc>
              <a:buNone/>
            </a:pPr>
            <a:r>
              <a:rPr lang="ru-RU" sz="4000" dirty="0" smtClean="0"/>
              <a:t>2. Признаки коррупции</a:t>
            </a:r>
          </a:p>
          <a:p>
            <a:pPr>
              <a:lnSpc>
                <a:spcPct val="150000"/>
              </a:lnSpc>
              <a:buNone/>
            </a:pPr>
            <a:r>
              <a:rPr lang="ru-RU" sz="4000" dirty="0" smtClean="0"/>
              <a:t>3. Классификация коррупции</a:t>
            </a:r>
          </a:p>
        </p:txBody>
      </p:sp>
      <p:pic>
        <p:nvPicPr>
          <p:cNvPr id="4" name="Picture 2" descr="E:\ГМУП\Уголовное право\лекции и ПЗ\картинки по УП\2dee8f0eac7a230aedab2de4bcc785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5773" y="0"/>
            <a:ext cx="4108227" cy="28529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172400" y="476672"/>
            <a:ext cx="576064" cy="2880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0"/>
            <a:ext cx="889248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Негативное влияние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коррупции на </a:t>
            </a:r>
            <a:r>
              <a:rPr kumimoji="0" lang="ru-RU" sz="36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экономику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проявляется в следующем: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а) подавление предприимчивости, ограничение свободы конкуренции, что неизбежно влечет за собой ухудшение качества товаров и услуг;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б) снижение уровня собираемости налогов;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в) рост теневой экономики;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г) растрата капиталов;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д) увеличение налогового бремени на население;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е) снижение доверия иностранных инвесторов к государству.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01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0"/>
            <a:ext cx="889248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 </a:t>
            </a:r>
            <a:r>
              <a:rPr kumimoji="0" lang="ru-RU" sz="36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социально-политическим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последствиям коррупции обычно относят: 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1) утрату гражданами доверия к органам государства;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2) снижение уровня политической конкуренции, подрыв демократии;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3) снижение уровня политической стабильности в государстве, рост социального напряжения.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65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0"/>
            <a:ext cx="889248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endParaRPr lang="ru-RU" sz="4400" dirty="0" smtClean="0"/>
          </a:p>
          <a:p>
            <a:r>
              <a:rPr lang="ru-RU" sz="3900" dirty="0" smtClean="0"/>
              <a:t>1) коррупция есть злоупотребление властью, сознательное подчинение государственных интересов личным;</a:t>
            </a:r>
          </a:p>
          <a:p>
            <a:r>
              <a:rPr lang="ru-RU" sz="3900" dirty="0" smtClean="0"/>
              <a:t>2) институциональный характер коррупции, она является целостным многоуровневым и многомерным социально-правовым явлением; </a:t>
            </a:r>
          </a:p>
          <a:p>
            <a:r>
              <a:rPr lang="ru-RU" sz="3900" dirty="0" smtClean="0"/>
              <a:t>3) коррупция носит системный характер и широко распространена по всем регионам страны и на всех уровнях государственной и муниципальной власти; </a:t>
            </a:r>
            <a:endParaRPr kumimoji="0" lang="ru-RU" sz="3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Признаки коррупции: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0"/>
            <a:ext cx="889248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dirty="0" smtClean="0"/>
              <a:t>4) коррупция в подавляющей своей части является секретной, латентной. Наличие взаимных обязательств между теми, кто принимает государственные решения, и теми, кому это выгодно;</a:t>
            </a:r>
          </a:p>
          <a:p>
            <a:pPr>
              <a:lnSpc>
                <a:spcPct val="90000"/>
              </a:lnSpc>
            </a:pPr>
            <a:r>
              <a:rPr lang="ru-RU" sz="3600" dirty="0" smtClean="0"/>
              <a:t>5) характеризуется наличием четкой мотивационной составляющей деятельности субъектов коррупции, имеющих конкретную личную заинтересованность;</a:t>
            </a:r>
          </a:p>
          <a:p>
            <a:pPr>
              <a:lnSpc>
                <a:spcPct val="90000"/>
              </a:lnSpc>
            </a:pPr>
            <a:r>
              <a:rPr lang="ru-RU" sz="3600" dirty="0" smtClean="0"/>
              <a:t>6) целью коррупционеров является, прежде всего, незаконное получение материальных, иных благ и преимуществ, в том числе неимущественного характера;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0"/>
            <a:ext cx="889248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dirty="0" smtClean="0"/>
              <a:t>7) одна из сторон коррупционных отношений – это лицо, наделенное какими-либо полномочиями, обладающим авторитетом, статусом; </a:t>
            </a:r>
          </a:p>
          <a:p>
            <a:pPr>
              <a:lnSpc>
                <a:spcPct val="90000"/>
              </a:lnSpc>
            </a:pPr>
            <a:r>
              <a:rPr lang="ru-RU" sz="3600" dirty="0" smtClean="0"/>
              <a:t>это лицо имеет определенную монополию</a:t>
            </a:r>
            <a:r>
              <a:rPr lang="ru-RU" sz="3600" i="1" dirty="0" smtClean="0"/>
              <a:t> </a:t>
            </a:r>
            <a:r>
              <a:rPr lang="ru-RU" sz="3600" dirty="0" smtClean="0"/>
              <a:t>на осуществление каких-либо значимых</a:t>
            </a:r>
            <a:r>
              <a:rPr lang="ru-RU" sz="3600" i="1" dirty="0" smtClean="0"/>
              <a:t> </a:t>
            </a:r>
            <a:r>
              <a:rPr lang="ru-RU" sz="3600" dirty="0" smtClean="0"/>
              <a:t>видов деятельности и тем самым поставило в зависимость от себя других людей;</a:t>
            </a:r>
          </a:p>
          <a:p>
            <a:pPr>
              <a:lnSpc>
                <a:spcPct val="90000"/>
              </a:lnSpc>
            </a:pPr>
            <a:r>
              <a:rPr lang="ru-RU" sz="3600" dirty="0" smtClean="0"/>
              <a:t>8) коррупция может не сопровождаться прямым нарушением закона (действия чиновников могут иметь видимое юридическое </a:t>
            </a:r>
            <a:r>
              <a:rPr lang="ru-RU" sz="3600" smtClean="0"/>
              <a:t>обоснование: необходимость </a:t>
            </a:r>
            <a:r>
              <a:rPr lang="ru-RU" sz="3600" dirty="0" smtClean="0"/>
              <a:t>тщательной проверки, многочисленные справки и т.д.);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260648"/>
            <a:ext cx="8892480" cy="6597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600" dirty="0" smtClean="0"/>
              <a:t>9) коррупция имеет значимые социальные последствия; коррупционное деяние противоречит государственному и общественному интересу, интересам граждан, – это сущность коррупции;</a:t>
            </a:r>
          </a:p>
          <a:p>
            <a:pPr>
              <a:lnSpc>
                <a:spcPct val="150000"/>
              </a:lnSpc>
            </a:pPr>
            <a:r>
              <a:rPr lang="ru-RU" sz="3600" dirty="0" smtClean="0"/>
              <a:t>10) коррупция во многом существует за счет того, что укоренена в сознании общества.</a:t>
            </a:r>
            <a:endParaRPr lang="ru-RU" sz="3600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Признаки коррупции: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274638"/>
            <a:ext cx="8856983" cy="646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11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6632"/>
            <a:ext cx="7992888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36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0"/>
            <a:ext cx="889248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800" i="1" dirty="0" smtClean="0"/>
              <a:t>По сферам проявления: </a:t>
            </a:r>
            <a:r>
              <a:rPr lang="ru-RU" sz="3800" dirty="0" smtClean="0"/>
              <a:t>экономическая, политическая (в т.ч. парламентская, партийная и др.) и т.д.</a:t>
            </a:r>
          </a:p>
          <a:p>
            <a:r>
              <a:rPr lang="ru-RU" sz="3800" i="1" dirty="0" smtClean="0"/>
              <a:t>По статусу субъектов </a:t>
            </a:r>
            <a:r>
              <a:rPr lang="ru-RU" sz="3800" dirty="0" smtClean="0"/>
              <a:t>(кто совершает коррупционное деяние) – государственная (бюрократическая) коррупция (госчиновники, госслужащие разных уровней), </a:t>
            </a:r>
          </a:p>
          <a:p>
            <a:r>
              <a:rPr lang="ru-RU" sz="3800" dirty="0" smtClean="0"/>
              <a:t>коммерческая (менеджеры фирм, предприниматели), политическая (коррупция политических деятелей).</a:t>
            </a:r>
            <a:endParaRPr lang="ru-RU" sz="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i="1" dirty="0" smtClean="0"/>
              <a:t>По инициатору коррупционных отношений </a:t>
            </a:r>
            <a:r>
              <a:rPr lang="ru-RU" sz="3600" dirty="0" smtClean="0"/>
              <a:t>– тот, кто вымогает и тот, кто подкупает.</a:t>
            </a:r>
          </a:p>
          <a:p>
            <a:pPr>
              <a:lnSpc>
                <a:spcPct val="90000"/>
              </a:lnSpc>
            </a:pPr>
            <a:r>
              <a:rPr lang="ru-RU" sz="3600" i="1" dirty="0" smtClean="0"/>
              <a:t>По степени централизации коррупционных отношений </a:t>
            </a:r>
            <a:r>
              <a:rPr lang="ru-RU" sz="3600" dirty="0" smtClean="0"/>
              <a:t>– децентрализованная (каждый коррупционер действует по собственной инициативе), </a:t>
            </a:r>
          </a:p>
          <a:p>
            <a:pPr>
              <a:lnSpc>
                <a:spcPct val="90000"/>
              </a:lnSpc>
            </a:pPr>
            <a:r>
              <a:rPr lang="ru-RU" sz="3600" dirty="0" smtClean="0"/>
              <a:t>централизованная «снизу вверх» (ценности, собираемые нижестоящими чиновниками, делятся между ними и более вышестоящими), </a:t>
            </a:r>
          </a:p>
          <a:p>
            <a:pPr>
              <a:lnSpc>
                <a:spcPct val="90000"/>
              </a:lnSpc>
            </a:pPr>
            <a:r>
              <a:rPr lang="ru-RU" sz="3600" dirty="0" smtClean="0"/>
              <a:t>централизованная «сверху вниз» (ценности, собираемые высшими чиновниками, частично передаются их подчиненным).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88640"/>
            <a:ext cx="8676456" cy="6669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err="1" smtClean="0"/>
              <a:t>Сorruptio</a:t>
            </a:r>
            <a:r>
              <a:rPr lang="ru-RU" sz="4400" i="1" dirty="0" smtClean="0"/>
              <a:t> </a:t>
            </a:r>
            <a:r>
              <a:rPr lang="ru-RU" sz="4400" dirty="0" smtClean="0"/>
              <a:t>(лат.) означает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4400" dirty="0" smtClean="0"/>
              <a:t>в буквальном переводе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4400" dirty="0" smtClean="0"/>
              <a:t>порчу, разложение, совращение, упадок, извращение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i="1" dirty="0" smtClean="0"/>
              <a:t>По уровню распространения коррупционных отношений </a:t>
            </a:r>
            <a:r>
              <a:rPr lang="ru-RU" sz="3600" dirty="0" smtClean="0"/>
              <a:t>– низовая (в низшем и в среднем эшелонах власти), верхушечная (высших чиновников и политиков), международная (в сфере мирохозяйственных отношений).</a:t>
            </a:r>
          </a:p>
          <a:p>
            <a:pPr>
              <a:lnSpc>
                <a:spcPct val="90000"/>
              </a:lnSpc>
            </a:pPr>
            <a:r>
              <a:rPr lang="ru-RU" sz="3600" i="1" dirty="0" smtClean="0"/>
              <a:t>По степени регулярности коррупционных связей </a:t>
            </a:r>
            <a:r>
              <a:rPr lang="ru-RU" sz="3600" dirty="0" smtClean="0"/>
              <a:t>– эпизодическая, систематическая (институциональная) и </a:t>
            </a:r>
            <a:r>
              <a:rPr lang="ru-RU" sz="3600" dirty="0" err="1" smtClean="0"/>
              <a:t>клептократия</a:t>
            </a:r>
            <a:r>
              <a:rPr lang="ru-RU" sz="3600" dirty="0" smtClean="0"/>
              <a:t> (коррупция как неотъемлемый компонент властных отношений).</a:t>
            </a:r>
          </a:p>
          <a:p>
            <a:pPr>
              <a:lnSpc>
                <a:spcPct val="90000"/>
              </a:lnSpc>
            </a:pPr>
            <a:r>
              <a:rPr lang="ru-RU" sz="3600" i="1" dirty="0" smtClean="0"/>
              <a:t>По виду коррупционных связей </a:t>
            </a:r>
            <a:r>
              <a:rPr lang="ru-RU" sz="3600" dirty="0" smtClean="0"/>
              <a:t>– вертикальная (начальник – подчиненный), горизонтальная (между лицами и структурами одного уровня).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0"/>
            <a:ext cx="8964488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i="1" dirty="0" smtClean="0"/>
              <a:t>По отношению общества </a:t>
            </a:r>
            <a:r>
              <a:rPr lang="ru-RU" sz="3600" dirty="0" smtClean="0"/>
              <a:t>– «белая», «серая» и «чёрная». </a:t>
            </a:r>
          </a:p>
          <a:p>
            <a:pPr>
              <a:lnSpc>
                <a:spcPct val="90000"/>
              </a:lnSpc>
            </a:pPr>
            <a:r>
              <a:rPr lang="ru-RU" sz="3600" dirty="0" smtClean="0"/>
              <a:t>Первая обозначает практики, которые в глазах общества не считаются предосудительными. Они, по существу, интегрированы в культуру и не воспринимаются как проблема. </a:t>
            </a:r>
          </a:p>
          <a:p>
            <a:pPr>
              <a:lnSpc>
                <a:spcPct val="90000"/>
              </a:lnSpc>
            </a:pPr>
            <a:r>
              <a:rPr lang="ru-RU" sz="3600" dirty="0" smtClean="0"/>
              <a:t>«Чёрная» коррупция: действия осуждаются всеми слоями общества. </a:t>
            </a:r>
          </a:p>
          <a:p>
            <a:pPr>
              <a:lnSpc>
                <a:spcPct val="90000"/>
              </a:lnSpc>
            </a:pPr>
            <a:r>
              <a:rPr lang="ru-RU" sz="3600" dirty="0" smtClean="0"/>
              <a:t>«Серая» коррупция: практики, относительно которых согласия не существует. </a:t>
            </a:r>
          </a:p>
          <a:p>
            <a:pPr>
              <a:lnSpc>
                <a:spcPct val="90000"/>
              </a:lnSpc>
            </a:pPr>
            <a:r>
              <a:rPr lang="ru-RU" sz="3600" i="1" dirty="0" smtClean="0"/>
              <a:t>По характеру вступления в коррупционную сделку </a:t>
            </a:r>
            <a:r>
              <a:rPr lang="ru-RU" sz="3600" dirty="0" smtClean="0"/>
              <a:t>– принудительная и согласованная.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0"/>
            <a:ext cx="889248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600" i="1" dirty="0" smtClean="0"/>
              <a:t>По характеру самого деяния </a:t>
            </a:r>
            <a:r>
              <a:rPr lang="ru-RU" sz="3600" dirty="0" smtClean="0"/>
              <a:t>– легальная, нелегальная (преступления и проступки), «мягкая» и «жесткая».</a:t>
            </a:r>
          </a:p>
          <a:p>
            <a:r>
              <a:rPr lang="ru-RU" sz="3600" i="1" dirty="0" smtClean="0"/>
              <a:t>По виду деяния: </a:t>
            </a:r>
            <a:r>
              <a:rPr lang="ru-RU" sz="3600" dirty="0" smtClean="0"/>
              <a:t>преступления (могут быть взяточничеством, злоупотреблением должностными полномочиями, незаконным участием в предпринимательской деятельности, коммерческим подкупом и т.д.) </a:t>
            </a:r>
          </a:p>
          <a:p>
            <a:r>
              <a:rPr lang="ru-RU" sz="3600" dirty="0" smtClean="0"/>
              <a:t>и проступки. </a:t>
            </a:r>
          </a:p>
          <a:p>
            <a:r>
              <a:rPr lang="ru-RU" sz="3600" i="1" dirty="0" smtClean="0"/>
              <a:t>По форме: </a:t>
            </a:r>
            <a:r>
              <a:rPr lang="ru-RU" sz="3600" dirty="0" smtClean="0"/>
              <a:t>десятки разновидностей.</a:t>
            </a:r>
            <a:endParaRPr lang="ru-RU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Вопросы: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892480" cy="5877272"/>
          </a:xfrm>
        </p:spPr>
        <p:txBody>
          <a:bodyPr>
            <a:normAutofit/>
          </a:bodyPr>
          <a:lstStyle/>
          <a:p>
            <a:pPr marL="742950" indent="-7429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sz="3600" dirty="0" smtClean="0"/>
              <a:t>Как переводится слово «коррупция»?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sz="3600" dirty="0" smtClean="0"/>
              <a:t>Что такое коррупция в узком смысле?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sz="3600" dirty="0" smtClean="0"/>
              <a:t>Какие можно назвать группы негативных последствий коррупции?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sz="3600" dirty="0" smtClean="0"/>
              <a:t>На какие виды делят коррупцию по статусу ее субъектов?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sz="3600" dirty="0" smtClean="0"/>
              <a:t>Какой бывает коррупция по направленности связей?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sz="3600" dirty="0" smtClean="0"/>
              <a:t>… по отношению общества?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9663" y="138112"/>
            <a:ext cx="11363325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27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58847"/>
            <a:ext cx="900100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dirty="0">
                <a:solidFill>
                  <a:prstClr val="black"/>
                </a:solidFill>
              </a:rPr>
              <a:t>Согласно </a:t>
            </a:r>
            <a:r>
              <a:rPr lang="ru-RU" sz="3600" u="sng" dirty="0">
                <a:solidFill>
                  <a:prstClr val="black"/>
                </a:solidFill>
              </a:rPr>
              <a:t>опросам населения</a:t>
            </a:r>
            <a:r>
              <a:rPr lang="ru-RU" sz="3600" dirty="0">
                <a:solidFill>
                  <a:prstClr val="black"/>
                </a:solidFill>
              </a:rPr>
              <a:t>, </a:t>
            </a:r>
            <a:r>
              <a:rPr lang="ru-RU" sz="3600" dirty="0" smtClean="0">
                <a:solidFill>
                  <a:prstClr val="black"/>
                </a:solidFill>
              </a:rPr>
              <a:t>коррупция -  это</a:t>
            </a:r>
            <a:r>
              <a:rPr lang="ru-RU" sz="3600" dirty="0">
                <a:solidFill>
                  <a:prstClr val="black"/>
                </a:solidFill>
              </a:rPr>
              <a:t>:</a:t>
            </a:r>
          </a:p>
          <a:p>
            <a:pPr lvl="0">
              <a:spcBef>
                <a:spcPct val="0"/>
              </a:spcBef>
              <a:buFontTx/>
              <a:buChar char="-"/>
              <a:defRPr/>
            </a:pPr>
            <a:r>
              <a:rPr lang="ru-RU" sz="3600" i="1" dirty="0">
                <a:solidFill>
                  <a:prstClr val="black"/>
                </a:solidFill>
              </a:rPr>
              <a:t>взяточничество и приватизация «под себя»; </a:t>
            </a:r>
          </a:p>
          <a:p>
            <a:pPr lvl="0">
              <a:spcBef>
                <a:spcPct val="0"/>
              </a:spcBef>
              <a:buFontTx/>
              <a:buChar char="-"/>
              <a:defRPr/>
            </a:pPr>
            <a:r>
              <a:rPr lang="ru-RU" sz="3600" i="1" dirty="0">
                <a:solidFill>
                  <a:prstClr val="black"/>
                </a:solidFill>
              </a:rPr>
              <a:t> воровство в </a:t>
            </a:r>
            <a:r>
              <a:rPr lang="ru-RU" sz="3600" i="1" dirty="0" err="1">
                <a:solidFill>
                  <a:prstClr val="black"/>
                </a:solidFill>
              </a:rPr>
              <a:t>госмасштабе</a:t>
            </a:r>
            <a:r>
              <a:rPr lang="ru-RU" sz="3600" i="1" dirty="0">
                <a:solidFill>
                  <a:prstClr val="black"/>
                </a:solidFill>
              </a:rPr>
              <a:t>; </a:t>
            </a:r>
          </a:p>
          <a:p>
            <a:pPr lvl="0">
              <a:spcBef>
                <a:spcPct val="0"/>
              </a:spcBef>
              <a:buFontTx/>
              <a:buChar char="-"/>
              <a:defRPr/>
            </a:pPr>
            <a:r>
              <a:rPr lang="ru-RU" sz="3600" i="1" dirty="0">
                <a:solidFill>
                  <a:prstClr val="black"/>
                </a:solidFill>
              </a:rPr>
              <a:t> выколачивание денег из России в корыстных целях; </a:t>
            </a:r>
          </a:p>
          <a:p>
            <a:pPr lvl="0">
              <a:spcBef>
                <a:spcPct val="0"/>
              </a:spcBef>
              <a:buFontTx/>
              <a:buChar char="-"/>
              <a:defRPr/>
            </a:pPr>
            <a:r>
              <a:rPr lang="ru-RU" sz="3600" i="1" dirty="0">
                <a:solidFill>
                  <a:prstClr val="black"/>
                </a:solidFill>
              </a:rPr>
              <a:t> государственный рэкет; </a:t>
            </a:r>
            <a:endParaRPr lang="ru-RU" sz="3600" i="1" dirty="0" smtClean="0">
              <a:solidFill>
                <a:prstClr val="black"/>
              </a:solidFill>
            </a:endParaRPr>
          </a:p>
          <a:p>
            <a:pPr lvl="0">
              <a:spcBef>
                <a:spcPct val="0"/>
              </a:spcBef>
              <a:buFontTx/>
              <a:buChar char="-"/>
              <a:defRPr/>
            </a:pPr>
            <a:r>
              <a:rPr lang="ru-RU" sz="3600" i="1" dirty="0">
                <a:solidFill>
                  <a:prstClr val="black"/>
                </a:solidFill>
              </a:rPr>
              <a:t>добыча денег с использованием служебного положения; </a:t>
            </a:r>
          </a:p>
          <a:p>
            <a:pPr lvl="0">
              <a:spcBef>
                <a:spcPct val="0"/>
              </a:spcBef>
              <a:buFontTx/>
              <a:buChar char="-"/>
              <a:defRPr/>
            </a:pPr>
            <a:r>
              <a:rPr lang="ru-RU" sz="3600" i="1" dirty="0">
                <a:solidFill>
                  <a:prstClr val="black"/>
                </a:solidFill>
              </a:rPr>
              <a:t> особые условия деятельности для своих; </a:t>
            </a:r>
          </a:p>
          <a:p>
            <a:pPr lvl="0">
              <a:spcBef>
                <a:spcPct val="0"/>
              </a:spcBef>
              <a:buFontTx/>
              <a:buChar char="-"/>
              <a:defRPr/>
            </a:pPr>
            <a:r>
              <a:rPr lang="ru-RU" sz="3600" i="1" dirty="0">
                <a:solidFill>
                  <a:prstClr val="black"/>
                </a:solidFill>
              </a:rPr>
              <a:t> скрытая политика, где правят деньги; </a:t>
            </a:r>
          </a:p>
          <a:p>
            <a:pPr lvl="0">
              <a:spcBef>
                <a:spcPct val="0"/>
              </a:spcBef>
              <a:buFontTx/>
              <a:buChar char="-"/>
              <a:defRPr/>
            </a:pPr>
            <a:endParaRPr lang="ru-RU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713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0"/>
            <a:ext cx="8676456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FontTx/>
              <a:buChar char="-"/>
              <a:defRPr/>
            </a:pPr>
            <a:r>
              <a:rPr lang="ru-RU" sz="4000" i="1" dirty="0" smtClean="0"/>
              <a:t>теневые дела на вершине власти; </a:t>
            </a:r>
          </a:p>
          <a:p>
            <a:pPr lvl="0">
              <a:spcBef>
                <a:spcPct val="0"/>
              </a:spcBef>
              <a:buFontTx/>
              <a:buChar char="-"/>
              <a:defRPr/>
            </a:pPr>
            <a:r>
              <a:rPr lang="ru-RU" sz="4000" i="1" dirty="0" smtClean="0"/>
              <a:t> одни воруют, другие их поддерживают; </a:t>
            </a:r>
          </a:p>
          <a:p>
            <a:pPr lvl="0">
              <a:spcBef>
                <a:spcPct val="0"/>
              </a:spcBef>
              <a:buFontTx/>
              <a:buChar char="-"/>
              <a:defRPr/>
            </a:pPr>
            <a:r>
              <a:rPr lang="ru-RU" sz="4000" i="1" dirty="0" smtClean="0"/>
              <a:t> предлагают государственное друг другу, как свое личное; </a:t>
            </a:r>
          </a:p>
          <a:p>
            <a:pPr lvl="0">
              <a:spcBef>
                <a:spcPct val="0"/>
              </a:spcBef>
              <a:buFontTx/>
              <a:buChar char="-"/>
              <a:defRPr/>
            </a:pPr>
            <a:r>
              <a:rPr lang="ru-RU" sz="4000" i="1" dirty="0" smtClean="0"/>
              <a:t> обворовывают Россию, всю страну разграбили, обкрадывают народ;</a:t>
            </a:r>
          </a:p>
          <a:p>
            <a:pPr lvl="0">
              <a:spcBef>
                <a:spcPct val="0"/>
              </a:spcBef>
              <a:buFontTx/>
              <a:buChar char="-"/>
              <a:defRPr/>
            </a:pPr>
            <a:r>
              <a:rPr lang="ru-RU" sz="4000" i="1" dirty="0" smtClean="0"/>
              <a:t> подрывают экономику, вывозят капитал за границу и т.п.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48588829"/>
              </p:ext>
            </p:extLst>
          </p:nvPr>
        </p:nvGraphicFramePr>
        <p:xfrm>
          <a:off x="107504" y="0"/>
          <a:ext cx="885698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9505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ru-RU" sz="3200" b="1" dirty="0" smtClean="0"/>
              <a:t>Общественная опасность коррупции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836712"/>
            <a:ext cx="8712968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61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5350" y="252412"/>
            <a:ext cx="10934700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83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0"/>
            <a:ext cx="889248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Негативное влияние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коррупции на систему </a:t>
            </a:r>
            <a:r>
              <a:rPr kumimoji="0" lang="ru-RU" sz="36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государственного управления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выражается, прежде всего, в следующем: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1) снижение эффективности расходования  бюджетных  средств  и финансирования государственных заказов;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2) неблагоприятные изменения в структуре расходов государства;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3) ухудшение качества публичных услуг;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4) падение престижа государства и в целом власти;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5) ставится под угрозу деятельность государственных институтов и обеспечение национальной безопасности.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0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924</Words>
  <Application>Microsoft Office PowerPoint</Application>
  <PresentationFormat>Экран (4:3)</PresentationFormat>
  <Paragraphs>83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Calibri</vt:lpstr>
      <vt:lpstr>Тема Office</vt:lpstr>
      <vt:lpstr>Тема №1 Понятие, признаки   и виды коррупции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Общественная опасность коррупции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Признаки коррупции:</vt:lpstr>
      <vt:lpstr>Презентация PowerPoint</vt:lpstr>
      <vt:lpstr>Презентация PowerPoint</vt:lpstr>
      <vt:lpstr>Признаки коррупции: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Уголовное право</dc:title>
  <dc:creator>Владимир</dc:creator>
  <cp:lastModifiedBy>Admin</cp:lastModifiedBy>
  <cp:revision>205</cp:revision>
  <dcterms:created xsi:type="dcterms:W3CDTF">2017-08-28T20:09:57Z</dcterms:created>
  <dcterms:modified xsi:type="dcterms:W3CDTF">2023-02-16T18:21:25Z</dcterms:modified>
</cp:coreProperties>
</file>